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1"/>
  </p:notesMasterIdLst>
  <p:handoutMasterIdLst>
    <p:handoutMasterId r:id="rId22"/>
  </p:handoutMasterIdLst>
  <p:sldIdLst>
    <p:sldId id="670" r:id="rId4"/>
    <p:sldId id="1719" r:id="rId5"/>
    <p:sldId id="1670" r:id="rId6"/>
    <p:sldId id="3125" r:id="rId7"/>
    <p:sldId id="3468" r:id="rId8"/>
    <p:sldId id="3469" r:id="rId9"/>
    <p:sldId id="3470" r:id="rId10"/>
    <p:sldId id="3455" r:id="rId11"/>
    <p:sldId id="3473" r:id="rId12"/>
    <p:sldId id="3456" r:id="rId13"/>
    <p:sldId id="3457" r:id="rId14"/>
    <p:sldId id="3472" r:id="rId15"/>
    <p:sldId id="3471" r:id="rId16"/>
    <p:sldId id="3458" r:id="rId17"/>
    <p:sldId id="3461" r:id="rId18"/>
    <p:sldId id="3474" r:id="rId19"/>
    <p:sldId id="1884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69"/>
            <p14:sldId id="3470"/>
            <p14:sldId id="3455"/>
            <p14:sldId id="3473"/>
            <p14:sldId id="3456"/>
            <p14:sldId id="3457"/>
            <p14:sldId id="3472"/>
            <p14:sldId id="3471"/>
            <p14:sldId id="3458"/>
            <p14:sldId id="3461"/>
            <p14:sldId id="3474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40CDF5"/>
    <a:srgbClr val="00BCF2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EC1F2-455C-4B0B-9EFE-37BEFD8D6966}" v="1" dt="2019-12-23T21:06:52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1/10/2020 2:15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1/10/2020 2:15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1/10/2020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1/10/2020 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svg"/><Relationship Id="rId3" Type="http://schemas.openxmlformats.org/officeDocument/2006/relationships/image" Target="../media/image27.svg"/><Relationship Id="rId7" Type="http://schemas.openxmlformats.org/officeDocument/2006/relationships/image" Target="../media/image36.sv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40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652616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"Working with Data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Datastores and how to create and use them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Datasets and how to create and use them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Datastores encapsulate a data source.</a:t>
                      </a:r>
                      <a:endParaRPr lang="en-US" sz="1200" baseline="0" dirty="0">
                        <a:solidFill>
                          <a:schemeClr val="tx1">
                            <a:lumMod val="85000"/>
                          </a:schemeClr>
                        </a:solidFill>
                        <a:cs typeface="Segoe UI" pitchFamily="34" charset="0"/>
                      </a:endParaRP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Datasets are versioned entities that represent tabular or file data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working with datastores</a:t>
                      </a:r>
                    </a:p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working with datasets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Create and manage datastores, and consume data from them in experiments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Create and manage datasets, and consume data from them in experiments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Working with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3.7037E-7 L 2.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Datasets?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B6D9B-DA43-4943-BDE2-3B71FAEF9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62695"/>
            <a:ext cx="7849630" cy="2203680"/>
          </a:xfrm>
        </p:spPr>
        <p:txBody>
          <a:bodyPr/>
          <a:lstStyle/>
          <a:p>
            <a:r>
              <a:rPr lang="en-US" dirty="0"/>
              <a:t>Versioned data objects for experiments</a:t>
            </a:r>
          </a:p>
          <a:p>
            <a:r>
              <a:rPr lang="en-US" dirty="0"/>
              <a:t>Generally based on datastore contents</a:t>
            </a:r>
          </a:p>
          <a:p>
            <a:r>
              <a:rPr lang="en-US" dirty="0"/>
              <a:t>Two types of Dataset:</a:t>
            </a:r>
          </a:p>
          <a:p>
            <a:pPr lvl="1"/>
            <a:r>
              <a:rPr lang="en-US" dirty="0"/>
              <a:t>Tabular Datasets: Easy conversion to Pandas dataframe format</a:t>
            </a:r>
          </a:p>
          <a:p>
            <a:pPr lvl="1"/>
            <a:r>
              <a:rPr lang="en-US" dirty="0"/>
              <a:t>File Datasets: Collection of file paths for unstructured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0A7A40-70DF-4576-BAC2-D1ABF0730BE0}"/>
              </a:ext>
            </a:extLst>
          </p:cNvPr>
          <p:cNvGrpSpPr/>
          <p:nvPr/>
        </p:nvGrpSpPr>
        <p:grpSpPr>
          <a:xfrm>
            <a:off x="8210103" y="0"/>
            <a:ext cx="1792766" cy="6555363"/>
            <a:chOff x="8210103" y="0"/>
            <a:chExt cx="1792766" cy="65553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19DF21-0192-44C3-AB81-998C88608C4D}"/>
                </a:ext>
              </a:extLst>
            </p:cNvPr>
            <p:cNvGrpSpPr/>
            <p:nvPr/>
          </p:nvGrpSpPr>
          <p:grpSpPr>
            <a:xfrm>
              <a:off x="8210103" y="1819684"/>
              <a:ext cx="1792766" cy="1170977"/>
              <a:chOff x="265357" y="3776994"/>
              <a:chExt cx="1475175" cy="963537"/>
            </a:xfrm>
          </p:grpSpPr>
          <p:pic>
            <p:nvPicPr>
              <p:cNvPr id="12" name="Graphic 11" descr="Database">
                <a:extLst>
                  <a:ext uri="{FF2B5EF4-FFF2-40B4-BE49-F238E27FC236}">
                    <a16:creationId xmlns:a16="http://schemas.microsoft.com/office/drawing/2014/main" id="{7EDC4046-983D-49EB-8093-41F808D31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65357" y="37769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8" descr="Open folder">
                <a:extLst>
                  <a:ext uri="{FF2B5EF4-FFF2-40B4-BE49-F238E27FC236}">
                    <a16:creationId xmlns:a16="http://schemas.microsoft.com/office/drawing/2014/main" id="{44FA8E46-E8EE-40DE-9629-1DEE3579E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7727" y="3939620"/>
                <a:ext cx="792805" cy="800911"/>
              </a:xfrm>
              <a:prstGeom prst="rect">
                <a:avLst/>
              </a:prstGeom>
            </p:spPr>
          </p:pic>
        </p:grpSp>
        <p:pic>
          <p:nvPicPr>
            <p:cNvPr id="7" name="Graphic 62" descr="Cloud">
              <a:extLst>
                <a:ext uri="{FF2B5EF4-FFF2-40B4-BE49-F238E27FC236}">
                  <a16:creationId xmlns:a16="http://schemas.microsoft.com/office/drawing/2014/main" id="{9FF9F378-26A4-46E0-8AD2-E422AE481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74889" y="0"/>
              <a:ext cx="1364048" cy="135784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DFB8EC-EE36-45F7-A591-DF8A45B4BA99}"/>
                </a:ext>
              </a:extLst>
            </p:cNvPr>
            <p:cNvCxnSpPr>
              <a:cxnSpLocks/>
            </p:cNvCxnSpPr>
            <p:nvPr/>
          </p:nvCxnSpPr>
          <p:spPr>
            <a:xfrm>
              <a:off x="8956619" y="1127915"/>
              <a:ext cx="0" cy="691769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80DA09-4B28-4FC1-AD5A-2CF4912DCA69}"/>
                </a:ext>
              </a:extLst>
            </p:cNvPr>
            <p:cNvGrpSpPr/>
            <p:nvPr/>
          </p:nvGrpSpPr>
          <p:grpSpPr>
            <a:xfrm>
              <a:off x="8626078" y="5371884"/>
              <a:ext cx="1157323" cy="1183479"/>
              <a:chOff x="8607105" y="4486466"/>
              <a:chExt cx="1157323" cy="1183479"/>
            </a:xfrm>
          </p:grpSpPr>
          <p:pic>
            <p:nvPicPr>
              <p:cNvPr id="9" name="Graphic 10" descr="Gears">
                <a:extLst>
                  <a:ext uri="{FF2B5EF4-FFF2-40B4-BE49-F238E27FC236}">
                    <a16:creationId xmlns:a16="http://schemas.microsoft.com/office/drawing/2014/main" id="{8C3D2D4B-1A22-468B-8792-05AFC20CB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23440" y="5028957"/>
                <a:ext cx="640988" cy="640988"/>
              </a:xfrm>
              <a:prstGeom prst="rect">
                <a:avLst/>
              </a:prstGeom>
            </p:spPr>
          </p:pic>
          <p:pic>
            <p:nvPicPr>
              <p:cNvPr id="10" name="Graphic 14" descr="Document">
                <a:extLst>
                  <a:ext uri="{FF2B5EF4-FFF2-40B4-BE49-F238E27FC236}">
                    <a16:creationId xmlns:a16="http://schemas.microsoft.com/office/drawing/2014/main" id="{CE5DC923-B27D-4C4C-816D-FF05248FA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607105" y="4486466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56F40E-02B9-427B-BE54-1C1C3EC5F4B3}"/>
                </a:ext>
              </a:extLst>
            </p:cNvPr>
            <p:cNvCxnSpPr>
              <a:cxnSpLocks/>
            </p:cNvCxnSpPr>
            <p:nvPr/>
          </p:nvCxnSpPr>
          <p:spPr>
            <a:xfrm>
              <a:off x="8997620" y="2849184"/>
              <a:ext cx="0" cy="691769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E332C3-5DEA-43A7-BF5B-A50E79596A9E}"/>
                </a:ext>
              </a:extLst>
            </p:cNvPr>
            <p:cNvGrpSpPr/>
            <p:nvPr/>
          </p:nvGrpSpPr>
          <p:grpSpPr>
            <a:xfrm>
              <a:off x="8502091" y="3587463"/>
              <a:ext cx="1074579" cy="1119796"/>
              <a:chOff x="429176" y="695027"/>
              <a:chExt cx="1074579" cy="1119796"/>
            </a:xfrm>
          </p:grpSpPr>
          <p:pic>
            <p:nvPicPr>
              <p:cNvPr id="16" name="Graphic 6" descr="Table">
                <a:extLst>
                  <a:ext uri="{FF2B5EF4-FFF2-40B4-BE49-F238E27FC236}">
                    <a16:creationId xmlns:a16="http://schemas.microsoft.com/office/drawing/2014/main" id="{B74B5D33-AB34-4868-943F-73FE5C3DF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9176" y="1054444"/>
                <a:ext cx="744166" cy="760379"/>
              </a:xfrm>
              <a:prstGeom prst="rect">
                <a:avLst/>
              </a:prstGeom>
            </p:spPr>
          </p:pic>
          <p:pic>
            <p:nvPicPr>
              <p:cNvPr id="17" name="Graphic 16" descr="Paper">
                <a:extLst>
                  <a:ext uri="{FF2B5EF4-FFF2-40B4-BE49-F238E27FC236}">
                    <a16:creationId xmlns:a16="http://schemas.microsoft.com/office/drawing/2014/main" id="{D12AD851-8602-4C68-BED9-768A76684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35269" y="695027"/>
                <a:ext cx="768486" cy="768486"/>
              </a:xfrm>
              <a:prstGeom prst="rect">
                <a:avLst/>
              </a:prstGeom>
            </p:spPr>
          </p:pic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DD3BB19-BFED-41FB-AFFD-A71F2C59D6BE}"/>
                </a:ext>
              </a:extLst>
            </p:cNvPr>
            <p:cNvCxnSpPr>
              <a:cxnSpLocks/>
            </p:cNvCxnSpPr>
            <p:nvPr/>
          </p:nvCxnSpPr>
          <p:spPr>
            <a:xfrm>
              <a:off x="9039381" y="4654003"/>
              <a:ext cx="0" cy="691769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D615-B70E-40AF-9F2E-04400EB2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Registering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F3A6F-B2C6-4BAE-9203-1972054FF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Add a dataset in Azure Machine Learning studio</a:t>
            </a:r>
          </a:p>
          <a:p>
            <a:r>
              <a:rPr lang="en-US" dirty="0"/>
              <a:t>Use the </a:t>
            </a:r>
            <a:r>
              <a:rPr lang="en-US" b="1" dirty="0"/>
              <a:t>Dataset</a:t>
            </a:r>
            <a:r>
              <a:rPr lang="en-US" dirty="0"/>
              <a:t> object in the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A21627-5EBF-451B-B690-3EA030F56639}"/>
              </a:ext>
            </a:extLst>
          </p:cNvPr>
          <p:cNvSpPr/>
          <p:nvPr/>
        </p:nvSpPr>
        <p:spPr bwMode="auto">
          <a:xfrm>
            <a:off x="513801" y="2542065"/>
            <a:ext cx="11302356" cy="208563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Dataset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Create and register a tabular dataset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csv_paths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[(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'data/files/current_data.csv'),(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'data/files/archive/*.csv')]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tab_ds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Dataset.Tabular.from_delimited_files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(path=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csv_paths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tab_ds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tab_ds.register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csv_table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Retrieve registered dataset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csv_ds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ws.datasets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csv_table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'] # Using workspace datasets attribute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AFDBB-6071-4DE1-A40D-CF0A5CA0A49E}"/>
              </a:ext>
            </a:extLst>
          </p:cNvPr>
          <p:cNvSpPr/>
          <p:nvPr/>
        </p:nvSpPr>
        <p:spPr bwMode="auto">
          <a:xfrm>
            <a:off x="513801" y="4740184"/>
            <a:ext cx="11302356" cy="182771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Dataset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Create and register a file dataset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file_ds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Dataset.File.from_files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(path=(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'data/files/images/*.jpg'))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file_ds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file_ds.register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img_files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Retrieve registered dataset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img_ds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Dataset.get_by_name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img_files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 # using Dataset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get_by_name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method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743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00EFC-3B1A-4F50-B26B-B3D10B3B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from Datasets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66C2CE-98D0-4DF3-8F97-AB7143AF0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381263" cy="1982081"/>
          </a:xfrm>
        </p:spPr>
        <p:txBody>
          <a:bodyPr/>
          <a:lstStyle/>
          <a:p>
            <a:r>
              <a:rPr lang="en-US" dirty="0"/>
              <a:t>Work with a dataset directly: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Access data in an experiment script through </a:t>
            </a:r>
            <a:r>
              <a:rPr lang="en-US"/>
              <a:t>a named </a:t>
            </a:r>
            <a:r>
              <a:rPr lang="en-US" dirty="0"/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F9255-1DCD-4A74-AD0C-9594087F6863}"/>
              </a:ext>
            </a:extLst>
          </p:cNvPr>
          <p:cNvSpPr/>
          <p:nvPr/>
        </p:nvSpPr>
        <p:spPr bwMode="auto">
          <a:xfrm>
            <a:off x="408463" y="2019107"/>
            <a:ext cx="11557000" cy="90047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tab_ds.to_pandas_dataframe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file_path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file_ds.to_path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file_path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CB8E5-F6F4-416F-AFCE-31F3B209DF1B}"/>
              </a:ext>
            </a:extLst>
          </p:cNvPr>
          <p:cNvSpPr/>
          <p:nvPr/>
        </p:nvSpPr>
        <p:spPr bwMode="auto">
          <a:xfrm>
            <a:off x="408463" y="3620469"/>
            <a:ext cx="11557000" cy="171739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code to submit experiment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experiment_folder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entry_script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='training_script.py'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='local',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inputs=[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tab_ds.as_named_input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csv_data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')]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# Pass the Dataset as an input…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pip_packages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azureml-dataprep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[pandas]'] # …so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dataprep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package is needed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9740C-5BC8-4ED6-A9D3-B7CB08BDEAB6}"/>
              </a:ext>
            </a:extLst>
          </p:cNvPr>
          <p:cNvSpPr/>
          <p:nvPr/>
        </p:nvSpPr>
        <p:spPr bwMode="auto">
          <a:xfrm>
            <a:off x="408462" y="5675934"/>
            <a:ext cx="11557000" cy="89196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code in training script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Run.get_context()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 = run.</a:t>
            </a:r>
            <a:r>
              <a:rPr lang="pt-BR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input_datasets['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csv_data</a:t>
            </a:r>
            <a:r>
              <a:rPr lang="pt-BR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  <a:r>
              <a:rPr lang="pt-B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.to_pandas_dataframe()</a:t>
            </a: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328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Versioning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en-US" dirty="0"/>
              <a:t>Create a new version of an existing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 a version to retrieve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EEB2F-2BCA-4176-B18B-E0EA0216E106}"/>
              </a:ext>
            </a:extLst>
          </p:cNvPr>
          <p:cNvSpPr/>
          <p:nvPr/>
        </p:nvSpPr>
        <p:spPr bwMode="auto">
          <a:xfrm>
            <a:off x="584200" y="2021042"/>
            <a:ext cx="11302356" cy="124666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add .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files to dataset definition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img_paths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[(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'data/files/images/*.jpg'),(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'data/files/images/*.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Dataset.File.from_files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(path=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img_paths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file_ds.register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img_files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create_new_version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AA9571-B51A-44D3-AA94-3983B6B16036}"/>
              </a:ext>
            </a:extLst>
          </p:cNvPr>
          <p:cNvSpPr/>
          <p:nvPr/>
        </p:nvSpPr>
        <p:spPr bwMode="auto">
          <a:xfrm>
            <a:off x="584200" y="4067226"/>
            <a:ext cx="11302356" cy="51869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Dataset.get_by_name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img_files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version=2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/>
              <a:t>Lab 4B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Working with Datasets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9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4: Working with Data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Datastores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Datasets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Working with Datastores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3.7037E-7 L 2.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Datastores?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BA5CB6-0085-4889-8DDB-85330CCC5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902607"/>
          </a:xfrm>
        </p:spPr>
        <p:txBody>
          <a:bodyPr/>
          <a:lstStyle/>
          <a:p>
            <a:r>
              <a:rPr lang="en-US" dirty="0"/>
              <a:t>Abstractions for cloud data sources:</a:t>
            </a:r>
          </a:p>
          <a:p>
            <a:pPr lvl="1"/>
            <a:r>
              <a:rPr lang="en-US" dirty="0"/>
              <a:t>Azure Storage</a:t>
            </a:r>
          </a:p>
          <a:p>
            <a:pPr lvl="1"/>
            <a:r>
              <a:rPr lang="en-US" dirty="0"/>
              <a:t>Azure Data Lake</a:t>
            </a:r>
          </a:p>
          <a:p>
            <a:pPr lvl="1"/>
            <a:r>
              <a:rPr lang="en-US" dirty="0"/>
              <a:t>Azure SQL Database</a:t>
            </a:r>
          </a:p>
          <a:p>
            <a:pPr lvl="1"/>
            <a:r>
              <a:rPr lang="en-US" dirty="0"/>
              <a:t>Azure Databricks File System</a:t>
            </a:r>
          </a:p>
          <a:p>
            <a:pPr lvl="1"/>
            <a:r>
              <a:rPr lang="en-US" dirty="0"/>
              <a:t>Others</a:t>
            </a:r>
          </a:p>
          <a:p>
            <a:r>
              <a:rPr lang="en-US" dirty="0"/>
              <a:t>Enable data access from workspace</a:t>
            </a:r>
          </a:p>
          <a:p>
            <a:pPr lvl="1"/>
            <a:r>
              <a:rPr lang="en-US" dirty="0"/>
              <a:t>Upload/Download</a:t>
            </a:r>
          </a:p>
          <a:p>
            <a:pPr lvl="1"/>
            <a:r>
              <a:rPr lang="en-US" dirty="0"/>
              <a:t>Remote Mount</a:t>
            </a:r>
          </a:p>
          <a:p>
            <a:pPr lvl="1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007536-8DA5-4DAB-96E1-5DA7B65884A8}"/>
              </a:ext>
            </a:extLst>
          </p:cNvPr>
          <p:cNvGrpSpPr/>
          <p:nvPr/>
        </p:nvGrpSpPr>
        <p:grpSpPr>
          <a:xfrm>
            <a:off x="7900830" y="679357"/>
            <a:ext cx="1792766" cy="4658747"/>
            <a:chOff x="8685265" y="617336"/>
            <a:chExt cx="1792766" cy="46587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696E51-A40B-490C-B303-83F14872E5ED}"/>
                </a:ext>
              </a:extLst>
            </p:cNvPr>
            <p:cNvGrpSpPr/>
            <p:nvPr/>
          </p:nvGrpSpPr>
          <p:grpSpPr>
            <a:xfrm>
              <a:off x="8685265" y="2437020"/>
              <a:ext cx="1792766" cy="1170977"/>
              <a:chOff x="265357" y="3776994"/>
              <a:chExt cx="1475175" cy="963537"/>
            </a:xfrm>
          </p:grpSpPr>
          <p:pic>
            <p:nvPicPr>
              <p:cNvPr id="5" name="Graphic 4" descr="Database">
                <a:extLst>
                  <a:ext uri="{FF2B5EF4-FFF2-40B4-BE49-F238E27FC236}">
                    <a16:creationId xmlns:a16="http://schemas.microsoft.com/office/drawing/2014/main" id="{5E62FC5E-34EF-4570-B9F8-4B9606522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65357" y="37769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18" descr="Open folder">
                <a:extLst>
                  <a:ext uri="{FF2B5EF4-FFF2-40B4-BE49-F238E27FC236}">
                    <a16:creationId xmlns:a16="http://schemas.microsoft.com/office/drawing/2014/main" id="{EDB0F64F-4A9B-4FC5-90C8-DDF1264A0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7727" y="3939620"/>
                <a:ext cx="792805" cy="800911"/>
              </a:xfrm>
              <a:prstGeom prst="rect">
                <a:avLst/>
              </a:prstGeom>
            </p:spPr>
          </p:pic>
        </p:grpSp>
        <p:pic>
          <p:nvPicPr>
            <p:cNvPr id="10" name="Graphic 62" descr="Cloud">
              <a:extLst>
                <a:ext uri="{FF2B5EF4-FFF2-40B4-BE49-F238E27FC236}">
                  <a16:creationId xmlns:a16="http://schemas.microsoft.com/office/drawing/2014/main" id="{7F87E962-A291-4B41-B937-F3F6A86B1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0051" y="617336"/>
              <a:ext cx="1364048" cy="135784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F0CB2B-BFDE-4B8F-8175-AB2C9D140789}"/>
                </a:ext>
              </a:extLst>
            </p:cNvPr>
            <p:cNvCxnSpPr>
              <a:cxnSpLocks/>
            </p:cNvCxnSpPr>
            <p:nvPr/>
          </p:nvCxnSpPr>
          <p:spPr>
            <a:xfrm>
              <a:off x="9431781" y="1745251"/>
              <a:ext cx="0" cy="691769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0" descr="Gears">
              <a:extLst>
                <a:ext uri="{FF2B5EF4-FFF2-40B4-BE49-F238E27FC236}">
                  <a16:creationId xmlns:a16="http://schemas.microsoft.com/office/drawing/2014/main" id="{096BF416-26AE-4D81-BDDF-9959F740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73678" y="4635095"/>
              <a:ext cx="640988" cy="640988"/>
            </a:xfrm>
            <a:prstGeom prst="rect">
              <a:avLst/>
            </a:prstGeom>
          </p:spPr>
        </p:pic>
        <p:pic>
          <p:nvPicPr>
            <p:cNvPr id="16" name="Graphic 14" descr="Document">
              <a:extLst>
                <a:ext uri="{FF2B5EF4-FFF2-40B4-BE49-F238E27FC236}">
                  <a16:creationId xmlns:a16="http://schemas.microsoft.com/office/drawing/2014/main" id="{00C25A0E-2C89-497F-A193-69A54B39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57343" y="4092604"/>
              <a:ext cx="914400" cy="91440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3B6931-F53D-4244-81B5-92F4677C170B}"/>
                </a:ext>
              </a:extLst>
            </p:cNvPr>
            <p:cNvCxnSpPr>
              <a:cxnSpLocks/>
            </p:cNvCxnSpPr>
            <p:nvPr/>
          </p:nvCxnSpPr>
          <p:spPr>
            <a:xfrm>
              <a:off x="9472782" y="3466520"/>
              <a:ext cx="0" cy="691769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Datastores to a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36495-E757-4B66-AB11-0A2CCC799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630445"/>
            <a:ext cx="11018520" cy="947952"/>
          </a:xfrm>
        </p:spPr>
        <p:txBody>
          <a:bodyPr/>
          <a:lstStyle/>
          <a:p>
            <a:r>
              <a:rPr lang="en-US" dirty="0"/>
              <a:t>Add a datastore in Azure Machine Learning studio</a:t>
            </a:r>
          </a:p>
          <a:p>
            <a:r>
              <a:rPr lang="en-US" dirty="0"/>
              <a:t>Use the </a:t>
            </a:r>
            <a:r>
              <a:rPr lang="en-US" b="1" dirty="0"/>
              <a:t>Datastore</a:t>
            </a:r>
            <a:r>
              <a:rPr lang="en-US" dirty="0"/>
              <a:t> object in the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EA9631-EC88-45AA-B9DA-F4DF7C784585}"/>
              </a:ext>
            </a:extLst>
          </p:cNvPr>
          <p:cNvSpPr/>
          <p:nvPr/>
        </p:nvSpPr>
        <p:spPr bwMode="auto">
          <a:xfrm>
            <a:off x="772056" y="2936068"/>
            <a:ext cx="10647887" cy="273599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Workspace, Datastore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Workspace.from_config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Register a new datastore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Datastore.register_azure_blob_container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datastore_name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data_container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account_name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az_store_acct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account_key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='123456abcde789…')</a:t>
            </a:r>
          </a:p>
        </p:txBody>
      </p: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Azure Blob and File Datastores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ACB28-4361-43AD-8D7F-944E6FED02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381263" cy="1982081"/>
          </a:xfrm>
        </p:spPr>
        <p:txBody>
          <a:bodyPr/>
          <a:lstStyle/>
          <a:p>
            <a:r>
              <a:rPr lang="en-US" dirty="0"/>
              <a:t>Work with a datastore directly to upload and download data: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Access data in an experiment script through a data reference parameter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238F07-9BA4-451D-9ABC-AA267CD62765}"/>
              </a:ext>
            </a:extLst>
          </p:cNvPr>
          <p:cNvSpPr/>
          <p:nvPr/>
        </p:nvSpPr>
        <p:spPr bwMode="auto">
          <a:xfrm>
            <a:off x="663107" y="2019107"/>
            <a:ext cx="11302356" cy="81228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blob_ds.upload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src_dir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='/files',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target_path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='/data/files', overwrite=True,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show_progress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blob_ds.download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target_path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='downloads', prefix='/data',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show_progress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951230-CD49-42D1-BA2D-72745150FF3D}"/>
              </a:ext>
            </a:extLst>
          </p:cNvPr>
          <p:cNvSpPr/>
          <p:nvPr/>
        </p:nvSpPr>
        <p:spPr bwMode="auto">
          <a:xfrm>
            <a:off x="663107" y="3504426"/>
            <a:ext cx="11302356" cy="161915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code to submit experiment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data_ref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blob_ds.path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('data/files').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as_download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path_on_compute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training_data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experiment_folder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entry_script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='training_script.py'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='local',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script_params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{'--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data_folder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':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data_ref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B3E43-91C6-4F2C-87C5-1380B7B83972}"/>
              </a:ext>
            </a:extLst>
          </p:cNvPr>
          <p:cNvSpPr/>
          <p:nvPr/>
        </p:nvSpPr>
        <p:spPr bwMode="auto">
          <a:xfrm>
            <a:off x="663107" y="5221055"/>
            <a:ext cx="11302356" cy="141182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# code in training script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parser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argparse.ArgumentParser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parser.add_argument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('--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data_folder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type=str, dest='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data_folder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parser.parse_args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data_files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os.listdir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args.data_folder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4A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Working with Datastores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1186</Words>
  <Application>Microsoft Office PowerPoint</Application>
  <PresentationFormat>Widescreen</PresentationFormat>
  <Paragraphs>155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4: Working with Data </vt:lpstr>
      <vt:lpstr>Agenda</vt:lpstr>
      <vt:lpstr>PowerPoint Presentation</vt:lpstr>
      <vt:lpstr>What are Datastores?</vt:lpstr>
      <vt:lpstr>Adding Datastores to a Workspace</vt:lpstr>
      <vt:lpstr>Using Azure Blob and File Datastores</vt:lpstr>
      <vt:lpstr>Lab 4A</vt:lpstr>
      <vt:lpstr>Lesson Review</vt:lpstr>
      <vt:lpstr>PowerPoint Presentation</vt:lpstr>
      <vt:lpstr>What are Datasets?</vt:lpstr>
      <vt:lpstr>Creating and Registering Datasets</vt:lpstr>
      <vt:lpstr>Reading Data from Datasets</vt:lpstr>
      <vt:lpstr>Dataset Versioning</vt:lpstr>
      <vt:lpstr>Lab 4B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2020-01-10T22:16:07Z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